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7" r:id="rId4"/>
  </p:sldIdLst>
  <p:sldSz cx="6858000" cy="9906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3D9D01D-70D4-4B18-B6D3-B33AFD260296}">
          <p14:sldIdLst>
            <p14:sldId id="256"/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664840"/>
    <a:srgbClr val="D1E7D9"/>
    <a:srgbClr val="CCFFCC"/>
    <a:srgbClr val="00FFCC"/>
    <a:srgbClr val="B1F9BA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82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5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45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7833-6F45-43B2-BD63-04B9BD1B1C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29F9BC4-E6F2-4C4C-9565-7C7D14A3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2852" y="4419404"/>
            <a:ext cx="681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SPECIAL DISCOUNTED RATES FOR </a:t>
            </a:r>
            <a:endParaRPr lang="ar-E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University Of Doha for Science and 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0" y="421433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807" y="8874121"/>
            <a:ext cx="54008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Contact Us: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+974 – 700 83 700 / +974 –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4441 0667</a:t>
            </a:r>
            <a:endParaRPr lang="en-GB" sz="1400" baseline="30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Info@Alsanabelcenter.qa</a:t>
            </a:r>
            <a:endParaRPr lang="en-GB" sz="14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0C374-91CA-E0D3-E38F-01DA0379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67547"/>
          <a:stretch/>
        </p:blipFill>
        <p:spPr>
          <a:xfrm>
            <a:off x="5503693" y="169666"/>
            <a:ext cx="1005426" cy="1213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DC883-A4BA-7C7D-FD4A-65AF64E32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4" y="7366598"/>
            <a:ext cx="4242494" cy="144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39D5B28-80C0-6AA0-2F2B-EA30561D3BF4}"/>
              </a:ext>
            </a:extLst>
          </p:cNvPr>
          <p:cNvSpPr/>
          <p:nvPr/>
        </p:nvSpPr>
        <p:spPr>
          <a:xfrm>
            <a:off x="1624263" y="7624035"/>
            <a:ext cx="360947" cy="3443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D16DDF-A065-EB79-3102-19DB2F48F9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55" y="247090"/>
            <a:ext cx="2940123" cy="1058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D296B7-5975-DF2F-2625-760E70D245D4}"/>
              </a:ext>
            </a:extLst>
          </p:cNvPr>
          <p:cNvSpPr txBox="1"/>
          <p:nvPr/>
        </p:nvSpPr>
        <p:spPr>
          <a:xfrm>
            <a:off x="392852" y="5437386"/>
            <a:ext cx="478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“Your mental health journey may be a lifelong process, but it’s worth it.</a:t>
            </a:r>
          </a:p>
          <a:p>
            <a:r>
              <a:rPr lang="en-US" dirty="0">
                <a:solidFill>
                  <a:schemeClr val="accent2"/>
                </a:solidFill>
              </a:rPr>
              <a:t>A small step can lead to big progress in mental health”</a:t>
            </a:r>
          </a:p>
        </p:txBody>
      </p:sp>
      <p:pic>
        <p:nvPicPr>
          <p:cNvPr id="7" name="Picture 6" descr="A sign on a wall&#10;&#10;Description automatically generated">
            <a:extLst>
              <a:ext uri="{FF2B5EF4-FFF2-40B4-BE49-F238E27FC236}">
                <a16:creationId xmlns:a16="http://schemas.microsoft.com/office/drawing/2014/main" id="{6B15CE25-B6C2-F0B2-1375-D73BD85E6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8" y="1607735"/>
            <a:ext cx="4202476" cy="21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E5CB2-890C-DDEB-14BA-E5A8F76E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67547"/>
          <a:stretch/>
        </p:blipFill>
        <p:spPr>
          <a:xfrm>
            <a:off x="5708208" y="177158"/>
            <a:ext cx="1005426" cy="121370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801513-5C67-7DA7-291E-F8D4FBA2C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94000"/>
              </p:ext>
            </p:extLst>
          </p:nvPr>
        </p:nvGraphicFramePr>
        <p:xfrm>
          <a:off x="457037" y="1396354"/>
          <a:ext cx="5753884" cy="4972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690">
                  <a:extLst>
                    <a:ext uri="{9D8B030D-6E8A-4147-A177-3AD203B41FA5}">
                      <a16:colId xmlns:a16="http://schemas.microsoft.com/office/drawing/2014/main" val="244123020"/>
                    </a:ext>
                  </a:extLst>
                </a:gridCol>
                <a:gridCol w="1741597">
                  <a:extLst>
                    <a:ext uri="{9D8B030D-6E8A-4147-A177-3AD203B41FA5}">
                      <a16:colId xmlns:a16="http://schemas.microsoft.com/office/drawing/2014/main" val="3777781770"/>
                    </a:ext>
                  </a:extLst>
                </a:gridCol>
                <a:gridCol w="1741597">
                  <a:extLst>
                    <a:ext uri="{9D8B030D-6E8A-4147-A177-3AD203B41FA5}">
                      <a16:colId xmlns:a16="http://schemas.microsoft.com/office/drawing/2014/main" val="1639037577"/>
                    </a:ext>
                  </a:extLst>
                </a:gridCol>
              </a:tblGrid>
              <a:tr h="32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Service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Before Discount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After Discount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836374112"/>
                  </a:ext>
                </a:extLst>
              </a:tr>
              <a:tr h="326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first visit/consultation with doctor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550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1729202674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Follow up session with doctor (60 minutes)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550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3327668446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follow up session with doctor (30 minutes)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500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1331842427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Psychotherapy session for adults (60 minutes)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500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400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2614072987"/>
                  </a:ext>
                </a:extLst>
              </a:tr>
              <a:tr h="326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Psychotherapy session for children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2105314938"/>
                  </a:ext>
                </a:extLst>
              </a:tr>
              <a:tr h="48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Behavioral psychotherapy session for children (60 minutes)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500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350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1116138219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speech difficulties &amp; pronunciation session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300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250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693337798"/>
                  </a:ext>
                </a:extLst>
              </a:tr>
              <a:tr h="3100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TMS session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2000 QR per session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500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899837952"/>
                  </a:ext>
                </a:extLst>
              </a:tr>
              <a:tr h="2594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ECG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250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2532500036"/>
                  </a:ext>
                </a:extLst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memory assessment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500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250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4078450858"/>
                  </a:ext>
                </a:extLst>
              </a:tr>
              <a:tr h="326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Personality assessment - (MMPI)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850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4235297200"/>
                  </a:ext>
                </a:extLst>
              </a:tr>
              <a:tr h="334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illustrated IQ assessment (90 minutes)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1000 QR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850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1586791243"/>
                  </a:ext>
                </a:extLst>
              </a:tr>
              <a:tr h="334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illustrated IQ assessment for children (3 hours)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2000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1600 QR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3" marR="7123" marT="7123" marB="0" anchor="ctr"/>
                </a:tc>
                <a:extLst>
                  <a:ext uri="{0D108BD9-81ED-4DB2-BD59-A6C34878D82A}">
                    <a16:rowId xmlns:a16="http://schemas.microsoft.com/office/drawing/2014/main" val="11789294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BE8353-5D7C-778E-24B0-DEE6B4397BC2}"/>
              </a:ext>
            </a:extLst>
          </p:cNvPr>
          <p:cNvSpPr txBox="1"/>
          <p:nvPr/>
        </p:nvSpPr>
        <p:spPr>
          <a:xfrm>
            <a:off x="117389" y="784010"/>
            <a:ext cx="331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Psychiatric Discounts: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BC77-1DE8-F08B-85D3-F5EFE11568A1}"/>
              </a:ext>
            </a:extLst>
          </p:cNvPr>
          <p:cNvSpPr txBox="1"/>
          <p:nvPr/>
        </p:nvSpPr>
        <p:spPr>
          <a:xfrm>
            <a:off x="117389" y="6418648"/>
            <a:ext cx="281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Dental Discounts: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476D8F-7103-4CE7-F1AC-C770C09CC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00800"/>
              </p:ext>
            </p:extLst>
          </p:nvPr>
        </p:nvGraphicFramePr>
        <p:xfrm>
          <a:off x="457036" y="6868988"/>
          <a:ext cx="5753885" cy="2859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887">
                  <a:extLst>
                    <a:ext uri="{9D8B030D-6E8A-4147-A177-3AD203B41FA5}">
                      <a16:colId xmlns:a16="http://schemas.microsoft.com/office/drawing/2014/main" val="3999242334"/>
                    </a:ext>
                  </a:extLst>
                </a:gridCol>
                <a:gridCol w="1640999">
                  <a:extLst>
                    <a:ext uri="{9D8B030D-6E8A-4147-A177-3AD203B41FA5}">
                      <a16:colId xmlns:a16="http://schemas.microsoft.com/office/drawing/2014/main" val="4159353764"/>
                    </a:ext>
                  </a:extLst>
                </a:gridCol>
                <a:gridCol w="1640999">
                  <a:extLst>
                    <a:ext uri="{9D8B030D-6E8A-4147-A177-3AD203B41FA5}">
                      <a16:colId xmlns:a16="http://schemas.microsoft.com/office/drawing/2014/main" val="1233514892"/>
                    </a:ext>
                  </a:extLst>
                </a:gridCol>
              </a:tblGrid>
              <a:tr h="31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Service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Before Discount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After Discount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927552"/>
                  </a:ext>
                </a:extLst>
              </a:tr>
              <a:tr h="31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Consultation &amp; X-Ray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100 QR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50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7145900"/>
                  </a:ext>
                </a:extLst>
              </a:tr>
              <a:tr h="31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Scaling and Polishing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480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250819"/>
                  </a:ext>
                </a:extLst>
              </a:tr>
              <a:tr h="461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Dental filling (Depends on the size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400 to 650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300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648621"/>
                  </a:ext>
                </a:extLst>
              </a:tr>
              <a:tr h="31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Teeth Whitening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1600 to 2000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900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310891"/>
                  </a:ext>
                </a:extLst>
              </a:tr>
              <a:tr h="31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Dental Crown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1800 to 3000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1200 QR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312325"/>
                  </a:ext>
                </a:extLst>
              </a:tr>
              <a:tr h="202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Dental implant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6000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4500 QR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7114245"/>
                  </a:ext>
                </a:extLst>
              </a:tr>
              <a:tr h="260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Hollywood smile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2450 QR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1000 QR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821367"/>
                  </a:ext>
                </a:extLst>
              </a:tr>
              <a:tr h="3827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Discount Rate of 20% on all other dental services (around 300 services)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97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0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052" y="2336959"/>
            <a:ext cx="2241097" cy="7569041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2052" y="8921115"/>
            <a:ext cx="40638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Terms &amp;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Rates are valid until the end of January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This special offer is strictly subject to availability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1A14E-CC2C-902E-BB8E-4BB67F531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9" y="490710"/>
            <a:ext cx="3665654" cy="244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62A022-4CD8-03AA-BDEC-A5F758195B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67547"/>
          <a:stretch/>
        </p:blipFill>
        <p:spPr>
          <a:xfrm>
            <a:off x="5617959" y="177159"/>
            <a:ext cx="1005426" cy="1213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EAAA0-0079-E404-5D0B-DD98BFF3101B}"/>
              </a:ext>
            </a:extLst>
          </p:cNvPr>
          <p:cNvSpPr txBox="1"/>
          <p:nvPr/>
        </p:nvSpPr>
        <p:spPr>
          <a:xfrm>
            <a:off x="102052" y="3156139"/>
            <a:ext cx="530111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skoola Pota" panose="020F0502020204030204" pitchFamily="34" charset="0"/>
                <a:cs typeface="Iskoola Pota" panose="020F0502020204030204" pitchFamily="34" charset="0"/>
              </a:rPr>
              <a:t>Al-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skoola Pota" panose="020F0502020204030204" pitchFamily="34" charset="0"/>
                <a:cs typeface="Iskoola Pota" panose="020F0502020204030204" pitchFamily="34" charset="0"/>
              </a:rPr>
              <a:t>Sanabel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skoola Pota" panose="020F0502020204030204" pitchFamily="34" charset="0"/>
                <a:cs typeface="Iskoola Pota" panose="020F0502020204030204" pitchFamily="34" charset="0"/>
              </a:rPr>
              <a:t> psychiatric center aims to provide specialized and comprehensive psychiatric care to its patients. Their vision includes offering a comfortable, reliable, private and confidential environment for individuals seeking mental health services. </a:t>
            </a:r>
          </a:p>
          <a:p>
            <a:endParaRPr lang="en-US" dirty="0"/>
          </a:p>
        </p:txBody>
      </p:sp>
      <p:pic>
        <p:nvPicPr>
          <p:cNvPr id="11" name="Picture 10" descr="A shelf with medicine and other items on it&#10;&#10;Description automatically generated">
            <a:extLst>
              <a:ext uri="{FF2B5EF4-FFF2-40B4-BE49-F238E27FC236}">
                <a16:creationId xmlns:a16="http://schemas.microsoft.com/office/drawing/2014/main" id="{0E4452E5-7F92-245D-C987-40C64FF9C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9" y="5602963"/>
            <a:ext cx="3262432" cy="2446825"/>
          </a:xfrm>
          <a:prstGeom prst="rect">
            <a:avLst/>
          </a:prstGeom>
        </p:spPr>
      </p:pic>
      <p:pic>
        <p:nvPicPr>
          <p:cNvPr id="17" name="Picture 16" descr="A room with a fountain and chairs&#10;&#10;Description automatically generated with medium confidence">
            <a:extLst>
              <a:ext uri="{FF2B5EF4-FFF2-40B4-BE49-F238E27FC236}">
                <a16:creationId xmlns:a16="http://schemas.microsoft.com/office/drawing/2014/main" id="{9078BA58-A52F-CB92-A50A-03B74E7F07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8"/>
          <a:stretch/>
        </p:blipFill>
        <p:spPr>
          <a:xfrm>
            <a:off x="3884994" y="5512475"/>
            <a:ext cx="2024922" cy="26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99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4920</TotalTime>
  <Words>329</Words>
  <Application>Microsoft Office PowerPoint</Application>
  <PresentationFormat>A4 Paper (210x297 mm)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Narrow</vt:lpstr>
      <vt:lpstr>Arial</vt:lpstr>
      <vt:lpstr>Iskoola Pota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Office</cp:lastModifiedBy>
  <cp:revision>91</cp:revision>
  <cp:lastPrinted>2025-01-11T10:46:12Z</cp:lastPrinted>
  <dcterms:created xsi:type="dcterms:W3CDTF">2018-02-27T09:43:59Z</dcterms:created>
  <dcterms:modified xsi:type="dcterms:W3CDTF">2025-01-13T07:24:37Z</dcterms:modified>
</cp:coreProperties>
</file>